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media1.m4a" ContentType="audio/unknown"/>
  <Override PartName="/ppt/media/media2.m4a" ContentType="audio/unknown"/>
  <Override PartName="/ppt/media/media3.m4a" ContentType="audio/unknown"/>
  <Override PartName="/ppt/media/media4.m4a" ContentType="audio/unknown"/>
  <Override PartName="/ppt/media/media5.m4a" ContentType="audio/unknown"/>
  <Override PartName="/ppt/media/media6.m4a" ContentType="audio/unknown"/>
  <Override PartName="/ppt/media/media7.m4a" ContentType="audio/unknown"/>
  <Override PartName="/ppt/media/media8.m4a" ContentType="audio/unknown"/>
  <Override PartName="/ppt/media/media9.m4a" ContentType="audio/unknown"/>
  <Override PartName="/ppt/media/media10.m4a" ContentType="audio/unknown"/>
  <Override PartName="/ppt/media/media11.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5.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delong-baumol.pdf" TargetMode="External"/><Relationship Id="rId3" Type="http://schemas.openxmlformats.org/officeDocument/2006/relationships/hyperlink" Target="https://www.piie.com/blogs/realtime-economic-issues-watch/everything-you-know-about-cross-country-convergence-now-wrong" TargetMode="External"/><Relationship Id="rId4" Type="http://schemas.openxmlformats.org/officeDocument/2006/relationships/hyperlink" Target="https://github.com/braddelong/public-files/blob/master/econ-135-lecture-15.pptx" TargetMode="External"/><Relationship Id="rId5" Type="http://schemas.openxmlformats.org/officeDocument/2006/relationships/hyperlink" Target="https://bcourses.berkeley.edu/courses/1487685/assignments/8082488" TargetMode="External"/><Relationship Id="rId6" Type="http://schemas.openxmlformats.org/officeDocument/2006/relationships/hyperlink" Target="https://github.com/braddelong/public-files/blob/master/econ-135-lecture-16.pptx" TargetMode="External"/><Relationship Id="rId7" Type="http://schemas.openxmlformats.org/officeDocument/2006/relationships/hyperlink" Target="https://delong.typepad.com/sdj/2008/04/w-arthur-lewis.html" TargetMode="External"/><Relationship Id="rId8" Type="http://schemas.openxmlformats.org/officeDocument/2006/relationships/hyperlink" Target="https://github.com/braddelong/public-files/blob/master/econ-135-lecture-17.pptx" TargetMode="External"/><Relationship Id="rId9" Type="http://schemas.openxmlformats.org/officeDocument/2006/relationships/hyperlink" Target="https://delong.typepad.com/files/mokyr-lever-europe.pdf" TargetMode="External"/><Relationship Id="rId10" Type="http://schemas.openxmlformats.org/officeDocument/2006/relationships/hyperlink" Target="https://delong.typepad.com/files/coatsworth-institutions.pdf"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www.nytimes.com/interactive/2020/us/coronavirus-us-cases.html" TargetMode="External"/><Relationship Id="rId6"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2.png"/><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3.m4a"/><Relationship Id="rId3" Type="http://schemas.microsoft.com/office/2007/relationships/media" Target="../media/media3.m4a"/><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15:</a:t>
            </a:r>
          </a:p>
          <a:p>
            <a:pPr defTabSz="406908">
              <a:defRPr sz="5300">
                <a:uFill>
                  <a:solidFill>
                    <a:srgbClr val="000000"/>
                  </a:solidFill>
                </a:uFill>
                <a:latin typeface="Calibri"/>
                <a:ea typeface="Calibri"/>
                <a:cs typeface="Calibri"/>
                <a:sym typeface="Calibri"/>
              </a:defRPr>
            </a:pPr>
            <a:r>
              <a:t>4.4. Convergence and Its Absence</a:t>
            </a:r>
          </a:p>
        </p:txBody>
      </p:sp>
      <p:sp>
        <p:nvSpPr>
          <p:cNvPr id="5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p>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r>
              <a:t>Brad DeLong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Department of Economics &amp; Blum Center, U.C. Berkeley; &amp; WCEG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last revised: Mo 2020-03-16</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for presentation: Tu 2020-03-17</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1400">
                <a:uFill>
                  <a:solidFill>
                    <a:srgbClr val="000000"/>
                  </a:solidFill>
                </a:uFill>
                <a:latin typeface="+mj-lt"/>
                <a:ea typeface="+mj-ea"/>
                <a:cs typeface="+mj-cs"/>
                <a:sym typeface="Helvetica"/>
              </a:defRPr>
            </a:pPr>
            <a:r>
              <a:t>Original course by Melissa Dell (Harvard Econ 1342), revised by Brad DeLong</a:t>
            </a:r>
          </a:p>
          <a:p>
            <a:pPr marL="0" indent="0" algn="ctr" defTabSz="402336">
              <a:spcBef>
                <a:spcPts val="1000"/>
              </a:spcBef>
              <a:buSzTx/>
              <a:buFont typeface="Arial"/>
              <a:buNone/>
              <a:defRPr sz="1200">
                <a:uFill>
                  <a:solidFill>
                    <a:srgbClr val="000000"/>
                  </a:solidFill>
                </a:uFill>
                <a:latin typeface="+mj-lt"/>
                <a:ea typeface="+mj-ea"/>
                <a:cs typeface="+mj-cs"/>
                <a:sym typeface="Helvetica"/>
              </a:defRPr>
            </a:pPr>
            <a:r>
              <a:rPr sz="1400"/>
              <a:t>&lt;</a:t>
            </a:r>
            <a:r>
              <a:rPr u="sng">
                <a:solidFill>
                  <a:srgbClr val="0000FF"/>
                </a:solidFill>
                <a:uFill>
                  <a:solidFill>
                    <a:srgbClr val="0000FF"/>
                  </a:solidFill>
                </a:uFill>
                <a:hlinkClick r:id="rId2" invalidUrl="" action="" tgtFrame="" tooltip="" history="1" highlightClick="0" endSnd="0"/>
              </a:rPr>
              <a:t>https://github.com/braddelong/public-files/blob/master/econ-135-lecture-15.pptx</a:t>
            </a:r>
            <a:r>
              <a:rPr sz="1400"/>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In historical perspective:…"/>
          <p:cNvSpPr txBox="1"/>
          <p:nvPr>
            <p:ph type="body" idx="4294967295"/>
          </p:nvPr>
        </p:nvSpPr>
        <p:spPr>
          <a:xfrm>
            <a:off x="277663" y="1270000"/>
            <a:ext cx="5122672" cy="4912706"/>
          </a:xfrm>
          <a:prstGeom prst="rect">
            <a:avLst/>
          </a:prstGeom>
        </p:spPr>
        <p:txBody>
          <a:bodyPr lIns="45718" tIns="45718" rIns="45718" bIns="45718" anchor="t"/>
          <a:lstStyle/>
          <a:p>
            <a:pPr marL="0" indent="0" defTabSz="251459">
              <a:spcBef>
                <a:spcPts val="1200"/>
              </a:spcBef>
              <a:buSzTx/>
              <a:buFont typeface="Arial"/>
              <a:buNone/>
              <a:defRPr b="1" sz="3000">
                <a:uFill>
                  <a:solidFill>
                    <a:srgbClr val="000000"/>
                  </a:solidFill>
                </a:uFill>
                <a:latin typeface="+mj-lt"/>
                <a:ea typeface="+mj-ea"/>
                <a:cs typeface="+mj-cs"/>
                <a:sym typeface="Helvetica"/>
              </a:defRPr>
            </a:pPr>
            <a:r>
              <a:t>Things today are different than they were in 1990:</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The world has changed from 1990-2020</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Unconditional convergence was singularly absent in the past</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There has been unconditional convergence:</a:t>
            </a:r>
          </a:p>
          <a:p>
            <a:pPr lvl="1" marL="341897" indent="-132347" defTabSz="251459">
              <a:spcBef>
                <a:spcPts val="1200"/>
              </a:spcBef>
              <a:buSzPct val="100000"/>
              <a:defRPr>
                <a:uFill>
                  <a:solidFill>
                    <a:srgbClr val="000000"/>
                  </a:solidFill>
                </a:uFill>
                <a:latin typeface="Times New Roman"/>
                <a:ea typeface="Times New Roman"/>
                <a:cs typeface="Times New Roman"/>
                <a:sym typeface="Times New Roman"/>
              </a:defRPr>
            </a:pPr>
            <a:r>
              <a:t>Beginning (weakly) around 1990</a:t>
            </a:r>
          </a:p>
          <a:p>
            <a:pPr lvl="1" marL="341897" indent="-132347" defTabSz="251459">
              <a:spcBef>
                <a:spcPts val="1200"/>
              </a:spcBef>
              <a:buSzPct val="100000"/>
              <a:defRPr>
                <a:uFill>
                  <a:solidFill>
                    <a:srgbClr val="000000"/>
                  </a:solidFill>
                </a:uFill>
                <a:latin typeface="Times New Roman"/>
                <a:ea typeface="Times New Roman"/>
                <a:cs typeface="Times New Roman"/>
                <a:sym typeface="Times New Roman"/>
              </a:defRPr>
            </a:pPr>
            <a:r>
              <a:t>Emphatically for the last two decades</a:t>
            </a:r>
          </a:p>
        </p:txBody>
      </p:sp>
      <p:sp>
        <p:nvSpPr>
          <p:cNvPr id="108"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288036">
              <a:defRPr sz="6000">
                <a:solidFill>
                  <a:srgbClr val="000080"/>
                </a:solidFill>
                <a:uFill>
                  <a:solidFill>
                    <a:srgbClr val="000000"/>
                  </a:solidFill>
                </a:uFill>
              </a:defRPr>
            </a:lvl1pPr>
          </a:lstStyle>
          <a:p>
            <a:pPr/>
            <a:r>
              <a:t>Changes since 1990</a:t>
            </a:r>
          </a:p>
        </p:txBody>
      </p:sp>
      <p:sp>
        <p:nvSpPr>
          <p:cNvPr id="109"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110" name="Image" descr="Image"/>
          <p:cNvPicPr>
            <a:picLocks noChangeAspect="1"/>
          </p:cNvPicPr>
          <p:nvPr/>
        </p:nvPicPr>
        <p:blipFill>
          <a:blip r:embed="rId2">
            <a:extLst/>
          </a:blip>
          <a:stretch>
            <a:fillRect/>
          </a:stretch>
        </p:blipFill>
        <p:spPr>
          <a:xfrm>
            <a:off x="5400334" y="1270000"/>
            <a:ext cx="3449831" cy="5217161"/>
          </a:xfrm>
          <a:prstGeom prst="rect">
            <a:avLst/>
          </a:prstGeom>
          <a:ln w="12700">
            <a:miter lim="400000"/>
          </a:ln>
        </p:spPr>
      </p:pic>
      <p:pic>
        <p:nvPicPr>
          <p:cNvPr id="11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4217" y="602893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453338" fill="hold"/>
                                        <p:tgtEl>
                                          <p:spTgt spid="11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In historical perspective:…"/>
          <p:cNvSpPr txBox="1"/>
          <p:nvPr>
            <p:ph type="body" idx="4294967295"/>
          </p:nvPr>
        </p:nvSpPr>
        <p:spPr>
          <a:xfrm>
            <a:off x="277663" y="1270000"/>
            <a:ext cx="5177774" cy="4912706"/>
          </a:xfrm>
          <a:prstGeom prst="rect">
            <a:avLst/>
          </a:prstGeom>
        </p:spPr>
        <p:txBody>
          <a:bodyPr lIns="45718" tIns="45718" rIns="45718" bIns="45718" anchor="t"/>
          <a:lstStyle/>
          <a:p>
            <a:pPr marL="0" indent="0" defTabSz="233857">
              <a:spcBef>
                <a:spcPts val="1100"/>
              </a:spcBef>
              <a:buSzTx/>
              <a:buFont typeface="Arial"/>
              <a:buNone/>
              <a:defRPr b="1" sz="2790">
                <a:uFill>
                  <a:solidFill>
                    <a:srgbClr val="000000"/>
                  </a:solidFill>
                </a:uFill>
                <a:latin typeface="+mj-lt"/>
                <a:ea typeface="+mj-ea"/>
                <a:cs typeface="+mj-cs"/>
                <a:sym typeface="Helvetica"/>
              </a:defRPr>
            </a:pPr>
            <a:r>
              <a:t>Patel, Sandefur, and Subramanian: “Our basic point doesn’t require regressions”</a:t>
            </a:r>
          </a:p>
          <a:p>
            <a:pPr marL="123082" indent="-123082" defTabSz="233857">
              <a:spcBef>
                <a:spcPts val="1100"/>
              </a:spcBef>
              <a:buSzPct val="100000"/>
              <a:defRPr sz="2232">
                <a:uFill>
                  <a:solidFill>
                    <a:srgbClr val="000000"/>
                  </a:solidFill>
                </a:uFill>
                <a:latin typeface="Times New Roman"/>
                <a:ea typeface="Times New Roman"/>
                <a:cs typeface="Times New Roman"/>
                <a:sym typeface="Times New Roman"/>
              </a:defRPr>
            </a:pPr>
            <a:r>
              <a:t>[Of] the 43 countries the World Bank classified as “low income” in 1990, 65 percent have grown faster than the high-income average since 1990</a:t>
            </a:r>
          </a:p>
          <a:p>
            <a:pPr marL="123082" indent="-123082" defTabSz="233857">
              <a:spcBef>
                <a:spcPts val="1100"/>
              </a:spcBef>
              <a:buSzPct val="100000"/>
              <a:defRPr sz="2232">
                <a:uFill>
                  <a:solidFill>
                    <a:srgbClr val="000000"/>
                  </a:solidFill>
                </a:uFill>
                <a:latin typeface="Times New Roman"/>
                <a:ea typeface="Times New Roman"/>
                <a:cs typeface="Times New Roman"/>
                <a:sym typeface="Times New Roman"/>
              </a:defRPr>
            </a:pPr>
            <a:r>
              <a:t>The same is true for 82 percent of the 62 middle-income countries circa 1990</a:t>
            </a:r>
          </a:p>
          <a:p>
            <a:pPr marL="123082" indent="-123082" defTabSz="233857">
              <a:spcBef>
                <a:spcPts val="1100"/>
              </a:spcBef>
              <a:buSzPct val="100000"/>
              <a:defRPr sz="2232">
                <a:uFill>
                  <a:solidFill>
                    <a:srgbClr val="000000"/>
                  </a:solidFill>
                </a:uFill>
                <a:latin typeface="Times New Roman"/>
                <a:ea typeface="Times New Roman"/>
                <a:cs typeface="Times New Roman"/>
                <a:sym typeface="Times New Roman"/>
              </a:defRPr>
            </a:pPr>
            <a:r>
              <a:t>Not just that poor countries have sped up</a:t>
            </a:r>
          </a:p>
          <a:p>
            <a:pPr marL="123082" indent="-123082" defTabSz="233857">
              <a:spcBef>
                <a:spcPts val="1100"/>
              </a:spcBef>
              <a:buSzPct val="100000"/>
              <a:defRPr sz="2232">
                <a:uFill>
                  <a:solidFill>
                    <a:srgbClr val="000000"/>
                  </a:solidFill>
                </a:uFill>
                <a:latin typeface="Times New Roman"/>
                <a:ea typeface="Times New Roman"/>
                <a:cs typeface="Times New Roman"/>
                <a:sym typeface="Times New Roman"/>
              </a:defRPr>
            </a:pPr>
            <a:r>
              <a:t>Also that rich countries have slowed down</a:t>
            </a:r>
          </a:p>
        </p:txBody>
      </p:sp>
      <p:sp>
        <p:nvSpPr>
          <p:cNvPr id="114"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But There Is No Convergence Tendency</a:t>
            </a:r>
          </a:p>
        </p:txBody>
      </p:sp>
      <p:sp>
        <p:nvSpPr>
          <p:cNvPr id="115"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pic>
        <p:nvPicPr>
          <p:cNvPr id="116" name="Image" descr="Image"/>
          <p:cNvPicPr>
            <a:picLocks noChangeAspect="1"/>
          </p:cNvPicPr>
          <p:nvPr/>
        </p:nvPicPr>
        <p:blipFill>
          <a:blip r:embed="rId2">
            <a:extLst/>
          </a:blip>
          <a:stretch>
            <a:fillRect/>
          </a:stretch>
        </p:blipFill>
        <p:spPr>
          <a:xfrm>
            <a:off x="5455437" y="1270000"/>
            <a:ext cx="3394728" cy="5217161"/>
          </a:xfrm>
          <a:prstGeom prst="rect">
            <a:avLst/>
          </a:prstGeom>
          <a:ln w="12700">
            <a:miter lim="400000"/>
          </a:ln>
        </p:spPr>
      </p:pic>
      <p:pic>
        <p:nvPicPr>
          <p:cNvPr id="1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843" y="605546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978324" fill="hold"/>
                                        <p:tgtEl>
                                          <p:spTgt spid="1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In historical perspective:…"/>
          <p:cNvSpPr txBox="1"/>
          <p:nvPr>
            <p:ph type="body" idx="4294967295"/>
          </p:nvPr>
        </p:nvSpPr>
        <p:spPr>
          <a:xfrm>
            <a:off x="277663" y="1270000"/>
            <a:ext cx="5177774" cy="4912706"/>
          </a:xfrm>
          <a:prstGeom prst="rect">
            <a:avLst/>
          </a:prstGeom>
        </p:spPr>
        <p:txBody>
          <a:bodyPr lIns="45718" tIns="45718" rIns="45718" bIns="45718" anchor="t"/>
          <a:lstStyle/>
          <a:p>
            <a:pPr marL="0" indent="0" defTabSz="201167">
              <a:spcBef>
                <a:spcPts val="900"/>
              </a:spcBef>
              <a:buSzTx/>
              <a:buFont typeface="Arial"/>
              <a:buNone/>
              <a:defRPr b="1">
                <a:uFill>
                  <a:solidFill>
                    <a:srgbClr val="000000"/>
                  </a:solidFill>
                </a:uFill>
                <a:latin typeface="+mj-lt"/>
                <a:ea typeface="+mj-ea"/>
                <a:cs typeface="+mj-cs"/>
                <a:sym typeface="Helvetica"/>
              </a:defRPr>
            </a:pPr>
            <a:r>
              <a:t>Patel, Sandefur, and Subramanian:</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The conclusion of the empirical growth literature in the 1990s was that convergence was conditional on poor countries achieving the level of human capital and governance in rich countries</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Economists’ standard “all else equal” fudge</a:t>
            </a:r>
          </a:p>
          <a:p>
            <a:pPr lvl="1" marL="27351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Dowrick and Delong (2003) noted this was…absurd</a:t>
            </a:r>
          </a:p>
          <a:p>
            <a:pPr lvl="1" marL="27351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Bangladesh can’t become Belgium overnight </a:t>
            </a:r>
          </a:p>
          <a:p>
            <a:pPr lvl="1" marL="27351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It didn’t have to</a:t>
            </a:r>
          </a:p>
          <a:p>
            <a:pPr lvl="1" marL="27351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Developing countries have managed to grow faster without such radical changes in their endowments or institutions</a:t>
            </a:r>
          </a:p>
        </p:txBody>
      </p:sp>
      <p:sp>
        <p:nvSpPr>
          <p:cNvPr id="120"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4343">
              <a:defRPr sz="3839">
                <a:solidFill>
                  <a:srgbClr val="000080"/>
                </a:solidFill>
                <a:uFill>
                  <a:solidFill>
                    <a:srgbClr val="000000"/>
                  </a:solidFill>
                </a:uFill>
              </a:defRPr>
            </a:lvl1pPr>
          </a:lstStyle>
          <a:p>
            <a:pPr/>
            <a:r>
              <a:t>The Old Empirical Growth Literature</a:t>
            </a:r>
          </a:p>
        </p:txBody>
      </p:sp>
      <p:sp>
        <p:nvSpPr>
          <p:cNvPr id="121"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3:45</a:t>
            </a:r>
          </a:p>
        </p:txBody>
      </p:sp>
      <p:pic>
        <p:nvPicPr>
          <p:cNvPr id="122" name="Image" descr="Image"/>
          <p:cNvPicPr>
            <a:picLocks noChangeAspect="1"/>
          </p:cNvPicPr>
          <p:nvPr/>
        </p:nvPicPr>
        <p:blipFill>
          <a:blip r:embed="rId2">
            <a:extLst/>
          </a:blip>
          <a:stretch>
            <a:fillRect/>
          </a:stretch>
        </p:blipFill>
        <p:spPr>
          <a:xfrm>
            <a:off x="5455437" y="1270000"/>
            <a:ext cx="3394728" cy="5217161"/>
          </a:xfrm>
          <a:prstGeom prst="rect">
            <a:avLst/>
          </a:prstGeom>
          <a:ln w="12700">
            <a:miter lim="400000"/>
          </a:ln>
        </p:spPr>
      </p:pic>
      <p:pic>
        <p:nvPicPr>
          <p:cNvPr id="1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7687" y="604220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9334991" fill="hold"/>
                                        <p:tgtEl>
                                          <p:spTgt spid="1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In historical perspective:…"/>
          <p:cNvSpPr txBox="1"/>
          <p:nvPr>
            <p:ph type="body" idx="4294967295"/>
          </p:nvPr>
        </p:nvSpPr>
        <p:spPr>
          <a:xfrm>
            <a:off x="277663" y="1270000"/>
            <a:ext cx="5177774" cy="4912706"/>
          </a:xfrm>
          <a:prstGeom prst="rect">
            <a:avLst/>
          </a:prstGeom>
        </p:spPr>
        <p:txBody>
          <a:bodyPr lIns="45718" tIns="45718" rIns="45718" bIns="45718" anchor="t"/>
          <a:lstStyle/>
          <a:p>
            <a:pPr marL="0" indent="0" defTabSz="158419">
              <a:spcBef>
                <a:spcPts val="700"/>
              </a:spcBef>
              <a:buSzTx/>
              <a:buFont typeface="Arial"/>
              <a:buNone/>
              <a:defRPr b="1" sz="1890">
                <a:uFill>
                  <a:solidFill>
                    <a:srgbClr val="000000"/>
                  </a:solidFill>
                </a:uFill>
                <a:latin typeface="+mj-lt"/>
                <a:ea typeface="+mj-ea"/>
                <a:cs typeface="+mj-cs"/>
                <a:sym typeface="Helvetica"/>
              </a:defRPr>
            </a:pPr>
            <a:r>
              <a:t>Patel, Sandefur, and Subramanian do not say:</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Let’s think about this…</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What are the obvious candidates?</a:t>
            </a:r>
          </a:p>
          <a:p>
            <a:pPr lvl="1" marL="215395"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Great Recession and the Anemic Recovery</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Institutional dysfunction in the Global North</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Austerity and a failure to prioritize a return to full employment and growth</a:t>
            </a:r>
          </a:p>
          <a:p>
            <a:pPr lvl="1" marL="215395"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coming of the value-chain economy</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No longer having to keep your blue-collar assembly-line workers close to your engineers, your executives, and your brand creators</a:t>
            </a:r>
          </a:p>
          <a:p>
            <a:pPr lvl="1" marL="215395"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Modern information and communications technologies more generally</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internet</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Reduced distance in general—transoceanic airplane flights at a greatly increased pace</a:t>
            </a:r>
          </a:p>
        </p:txBody>
      </p:sp>
      <p:sp>
        <p:nvSpPr>
          <p:cNvPr id="126"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What Caused Post-2000 Convergence?</a:t>
            </a:r>
          </a:p>
        </p:txBody>
      </p:sp>
      <p:sp>
        <p:nvSpPr>
          <p:cNvPr id="127"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5:30</a:t>
            </a:r>
          </a:p>
        </p:txBody>
      </p:sp>
      <p:pic>
        <p:nvPicPr>
          <p:cNvPr id="128" name="Image" descr="Image"/>
          <p:cNvPicPr>
            <a:picLocks noChangeAspect="1"/>
          </p:cNvPicPr>
          <p:nvPr/>
        </p:nvPicPr>
        <p:blipFill>
          <a:blip r:embed="rId2">
            <a:extLst/>
          </a:blip>
          <a:stretch>
            <a:fillRect/>
          </a:stretch>
        </p:blipFill>
        <p:spPr>
          <a:xfrm>
            <a:off x="5455437" y="1270000"/>
            <a:ext cx="3394728" cy="5217161"/>
          </a:xfrm>
          <a:prstGeom prst="rect">
            <a:avLst/>
          </a:prstGeom>
          <a:ln w="12700">
            <a:miter lim="400000"/>
          </a:ln>
        </p:spPr>
      </p:pic>
      <p:pic>
        <p:nvPicPr>
          <p:cNvPr id="12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952" y="610852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6913330" fill="hold"/>
                                        <p:tgtEl>
                                          <p:spTgt spid="1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Globalization Advances and Retreats"/>
          <p:cNvSpPr txBox="1"/>
          <p:nvPr>
            <p:ph type="body" idx="4294967295"/>
          </p:nvPr>
        </p:nvSpPr>
        <p:spPr>
          <a:xfrm>
            <a:off x="277663" y="1267121"/>
            <a:ext cx="8572501" cy="534943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Convergence and Its Absence:</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32"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62158">
              <a:spcBef>
                <a:spcPts val="0"/>
              </a:spcBef>
              <a:buSzTx/>
              <a:buFont typeface="Arial"/>
              <a:buNone/>
              <a:defRPr b="1" sz="1316">
                <a:uFill>
                  <a:solidFill>
                    <a:srgbClr val="000000"/>
                  </a:solidFill>
                </a:uFill>
                <a:latin typeface="+mj-lt"/>
                <a:ea typeface="+mj-ea"/>
                <a:cs typeface="+mj-cs"/>
                <a:sym typeface="Helvetica"/>
              </a:defRPr>
            </a:pPr>
            <a:r>
              <a:t>15. T Mar 17: 4.4. Convergence and Its Absence</a:t>
            </a:r>
          </a:p>
          <a:p>
            <a:pPr marL="137977" indent="-137977" defTabSz="262158">
              <a:spcBef>
                <a:spcPts val="0"/>
              </a:spcBef>
              <a:buSzPct val="100000"/>
              <a:defRPr b="1" sz="1128">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J. Bradford DeLong (1986): Productivity Growth, Convergence, and Welfare: Comment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https://github.com/braddelong/public-files/blob/master/delong-baumol.pdf&gt;</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Dev Patel, Justin Sandefur, and Arvind Subramanian (2019): Everything You Know about Cross-Country Convergence Is (Now) Wrong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https://www.piie.com/blogs/realtime-economic-issues-watch/everything-you-know-about-cross-country-convergence-now-wrong</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https://github.com/braddelong/public-files/blob/master/econ-135-lecture-15.pptx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7 (6 pts):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https://bcourses.berkeley.edu/courses/1487685/assignments/8082488</a:t>
            </a:r>
            <a:r>
              <a:rPr b="0">
                <a:latin typeface="Times New Roman"/>
                <a:ea typeface="Times New Roman"/>
                <a:cs typeface="Times New Roman"/>
                <a:sym typeface="Times New Roman"/>
              </a:rPr>
              <a:t>&gt; Tell Us What Is Happening to You, and What You Wish For; due Mar 20</a:t>
            </a:r>
            <a:endParaRPr>
              <a:latin typeface="Times New Roman"/>
              <a:ea typeface="Times New Roman"/>
              <a:cs typeface="Times New Roman"/>
              <a:sym typeface="Times New Roman"/>
            </a:endParaRPr>
          </a:p>
          <a:p>
            <a:pPr marL="0" indent="0" defTabSz="262158">
              <a:spcBef>
                <a:spcPts val="0"/>
              </a:spcBef>
              <a:buSzTx/>
              <a:buFont typeface="Arial"/>
              <a:buNone/>
              <a:defRPr b="1" sz="1316">
                <a:uFill>
                  <a:solidFill>
                    <a:srgbClr val="000000"/>
                  </a:solidFill>
                </a:uFill>
                <a:latin typeface="+mj-lt"/>
                <a:ea typeface="+mj-ea"/>
                <a:cs typeface="+mj-cs"/>
                <a:sym typeface="Helvetica"/>
              </a:defRPr>
            </a:pPr>
          </a:p>
          <a:p>
            <a:pPr marL="0" indent="0" defTabSz="262158">
              <a:spcBef>
                <a:spcPts val="0"/>
              </a:spcBef>
              <a:buSzTx/>
              <a:buFont typeface="Arial"/>
              <a:buNone/>
              <a:defRPr b="1" sz="1316">
                <a:uFill>
                  <a:solidFill>
                    <a:srgbClr val="000000"/>
                  </a:solidFill>
                </a:uFill>
                <a:latin typeface="+mj-lt"/>
                <a:ea typeface="+mj-ea"/>
                <a:cs typeface="+mj-cs"/>
                <a:sym typeface="Helvetica"/>
              </a:defRPr>
            </a:pPr>
            <a:r>
              <a:t>16. Th Mar 19: 4.5. Inequality and Plutocracy</a:t>
            </a:r>
          </a:p>
          <a:p>
            <a:pPr marL="114981" indent="-114981" defTabSz="262158">
              <a:spcBef>
                <a:spcPts val="0"/>
              </a:spcBef>
              <a:buSzPct val="100000"/>
              <a:defRPr b="1" sz="1128">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https://github.com/braddelong/public-files/blob/master/econ-135-lecture-16.pptx</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7 (6 pts):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https://bcourses.berkeley.edu/courses/1487685/assignments/8082488</a:t>
            </a:r>
            <a:r>
              <a:rPr b="0">
                <a:latin typeface="Times New Roman"/>
                <a:ea typeface="Times New Roman"/>
                <a:cs typeface="Times New Roman"/>
                <a:sym typeface="Times New Roman"/>
              </a:rPr>
              <a:t>&gt; Tell Us What Is Happening to You, and What You Wish For; due Mar 20</a:t>
            </a:r>
            <a:endParaRPr>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Start</a:t>
            </a:r>
            <a:r>
              <a:rPr>
                <a:latin typeface="Times New Roman"/>
                <a:ea typeface="Times New Roman"/>
                <a:cs typeface="Times New Roman"/>
                <a:sym typeface="Times New Roman"/>
              </a:rPr>
              <a:t>: </a:t>
            </a:r>
            <a:r>
              <a:rPr b="0">
                <a:latin typeface="Times New Roman"/>
                <a:ea typeface="Times New Roman"/>
                <a:cs typeface="Times New Roman"/>
                <a:sym typeface="Times New Roman"/>
              </a:rPr>
              <a:t>Assignment 8: character of modern economic growth paper; due Mar 25</a:t>
            </a:r>
            <a:endParaRPr>
              <a:latin typeface="Times New Roman"/>
              <a:ea typeface="Times New Roman"/>
              <a:cs typeface="Times New Roman"/>
              <a:sym typeface="Times New Roman"/>
            </a:endParaRPr>
          </a:p>
          <a:p>
            <a:pPr marL="0" indent="0" defTabSz="262158">
              <a:spcBef>
                <a:spcPts val="0"/>
              </a:spcBef>
              <a:buSzTx/>
              <a:buFont typeface="Arial"/>
              <a:buNone/>
              <a:defRPr sz="1316">
                <a:uFill>
                  <a:solidFill>
                    <a:srgbClr val="000000"/>
                  </a:solidFill>
                </a:uFill>
                <a:latin typeface="+mj-lt"/>
                <a:ea typeface="+mj-ea"/>
                <a:cs typeface="+mj-cs"/>
                <a:sym typeface="Helvetica"/>
              </a:defRPr>
            </a:pPr>
          </a:p>
          <a:p>
            <a:pPr marL="0" indent="0" defTabSz="262158">
              <a:spcBef>
                <a:spcPts val="0"/>
              </a:spcBef>
              <a:buSzTx/>
              <a:buFont typeface="Arial"/>
              <a:buNone/>
              <a:defRPr b="1" sz="1316">
                <a:uFill>
                  <a:solidFill>
                    <a:srgbClr val="000000"/>
                  </a:solidFill>
                </a:uFill>
                <a:latin typeface="+mj-lt"/>
                <a:ea typeface="+mj-ea"/>
                <a:cs typeface="+mj-cs"/>
                <a:sym typeface="Helvetica"/>
              </a:defRPr>
            </a:pPr>
            <a:r>
              <a:t>17. Tu Mar 31: 4.6. The Development of Underdevelopment</a:t>
            </a:r>
          </a:p>
          <a:p>
            <a:pPr marL="137977" indent="-137977" defTabSz="262158">
              <a:spcBef>
                <a:spcPts val="0"/>
              </a:spcBef>
              <a:buSzPct val="100000"/>
              <a:defRPr b="1" sz="1128">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8: post-1500 growth accelerations paper; due Apr 1</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9: character of modern economic growth paper; due Apr 8</a:t>
            </a:r>
            <a:endParaRPr b="0">
              <a:latin typeface="Times New Roman"/>
              <a:ea typeface="Times New Roman"/>
              <a:cs typeface="Times New Roman"/>
              <a:sym typeface="Times New Roman"/>
            </a:endParaRPr>
          </a:p>
          <a:p>
            <a:pPr marL="0" indent="0" defTabSz="262158">
              <a:spcBef>
                <a:spcPts val="0"/>
              </a:spcBef>
              <a:buSzTx/>
              <a:buFont typeface="Arial"/>
              <a:buNone/>
              <a:defRPr b="1" sz="1316">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62158">
              <a:spcBef>
                <a:spcPts val="0"/>
              </a:spcBef>
              <a:buSzTx/>
              <a:buFont typeface="Arial"/>
              <a:buNone/>
              <a:defRPr b="1" sz="1316">
                <a:uFill>
                  <a:solidFill>
                    <a:srgbClr val="000000"/>
                  </a:solidFill>
                </a:uFill>
                <a:latin typeface="+mj-lt"/>
                <a:ea typeface="+mj-ea"/>
                <a:cs typeface="+mj-cs"/>
                <a:sym typeface="Helvetica"/>
              </a:defRPr>
            </a:pPr>
            <a:r>
              <a:t>18. Th Apr 2: Touring the Continents: 5.1. Western Europe, North America, and South America</a:t>
            </a:r>
          </a:p>
          <a:p>
            <a:pPr marL="114981" indent="-114981" defTabSz="262158">
              <a:spcBef>
                <a:spcPts val="0"/>
              </a:spcBef>
              <a:buSzPct val="100000"/>
              <a:defRPr b="1" sz="1128">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p>
        </p:txBody>
      </p:sp>
      <p:sp>
        <p:nvSpPr>
          <p:cNvPr id="135"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15: Convergence &amp; Its Absence</a:t>
            </a:r>
          </a:p>
        </p:txBody>
      </p:sp>
      <p:sp>
        <p:nvSpPr>
          <p:cNvPr id="138"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Catch Our Breath…"/>
          <p:cNvSpPr txBox="1"/>
          <p:nvPr>
            <p:ph type="title"/>
          </p:nvPr>
        </p:nvSpPr>
        <p:spPr>
          <a:xfrm>
            <a:off x="276457" y="-2"/>
            <a:ext cx="8572501" cy="1270003"/>
          </a:xfrm>
          <a:prstGeom prst="rect">
            <a:avLst/>
          </a:prstGeom>
        </p:spPr>
        <p:txBody>
          <a:bodyPr/>
          <a:lstStyle/>
          <a:p>
            <a:pPr/>
            <a:r>
              <a:t>Catch Our Breath…</a:t>
            </a:r>
          </a:p>
        </p:txBody>
      </p:sp>
      <p:sp>
        <p:nvSpPr>
          <p:cNvPr id="141"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42"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Notes"/>
          <p:cNvSpPr txBox="1"/>
          <p:nvPr>
            <p:ph type="title"/>
          </p:nvPr>
        </p:nvSpPr>
        <p:spPr>
          <a:xfrm>
            <a:off x="276457" y="-2"/>
            <a:ext cx="8572501" cy="1270003"/>
          </a:xfrm>
          <a:prstGeom prst="rect">
            <a:avLst/>
          </a:prstGeom>
        </p:spPr>
        <p:txBody>
          <a:bodyPr/>
          <a:lstStyle/>
          <a:p>
            <a:pPr/>
            <a:r>
              <a:t>Notes</a:t>
            </a:r>
          </a:p>
        </p:txBody>
      </p:sp>
      <p:sp>
        <p:nvSpPr>
          <p:cNvPr id="145"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4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149"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73 deaths in the U.S. as of Mar 16, a 1% death rate, and up to 4 weeks between infection and death, that means that as of Feb 17 there were 7300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116,000 people have and in the next week about 116,000 more people in the U.S. will catch coronavirus—which means 1/2700, currently 3000 of the 7.6 million inhabitants of San Francisco Bay. Touch a hard surface that any of those 3000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14: Globalization Advances and Retreats</a:t>
            </a:r>
          </a:p>
        </p:txBody>
      </p:sp>
      <p:sp>
        <p:nvSpPr>
          <p:cNvPr id="58"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52"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16: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53"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154"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57"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158"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159"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2" name="The long 20th century will in all likelihood be seen in the future as the watershed in human experience:…"/>
          <p:cNvSpPr txBox="1"/>
          <p:nvPr>
            <p:ph type="body" sz="quarter" idx="4294967295"/>
          </p:nvPr>
        </p:nvSpPr>
        <p:spPr>
          <a:xfrm>
            <a:off x="277662" y="1267120"/>
            <a:ext cx="2166922" cy="5397505"/>
          </a:xfrm>
          <a:prstGeom prst="rect">
            <a:avLst/>
          </a:prstGeom>
        </p:spPr>
        <p:txBody>
          <a:bodyPr lIns="45718" tIns="45718" rIns="45718" bIns="45718" anchor="t"/>
          <a:lstStyle/>
          <a:p>
            <a:pPr marL="0" indent="0" defTabSz="266637">
              <a:spcBef>
                <a:spcPts val="600"/>
              </a:spcBef>
              <a:buSzTx/>
              <a:buNone/>
              <a:defRPr b="1" sz="1300">
                <a:uFill>
                  <a:solidFill>
                    <a:srgbClr val="000000"/>
                  </a:solidFill>
                </a:uFill>
                <a:latin typeface="+mj-lt"/>
                <a:ea typeface="+mj-ea"/>
                <a:cs typeface="+mj-cs"/>
                <a:sym typeface="Helvetica"/>
              </a:defRPr>
            </a:pPr>
            <a:r>
              <a:t>What I am watching:</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_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40335" indent="-140335" defTabSz="266637">
              <a:spcBef>
                <a:spcPts val="600"/>
              </a:spcBef>
              <a:buSzPct val="100000"/>
              <a:defRPr i="1" sz="13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40335" indent="-140335" defTabSz="266637">
              <a:spcBef>
                <a:spcPts val="600"/>
              </a:spcBef>
              <a:buSzPct val="100000"/>
              <a:defRPr sz="13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https://www.nytimes.com/interactive/2020/us/coronavirus-us-cases.html</a:t>
            </a:r>
            <a:r>
              <a:t>&gt;</a:t>
            </a:r>
          </a:p>
        </p:txBody>
      </p:sp>
      <p:pic>
        <p:nvPicPr>
          <p:cNvPr id="163" name="Image" descr="Image"/>
          <p:cNvPicPr>
            <a:picLocks noChangeAspect="1"/>
          </p:cNvPicPr>
          <p:nvPr/>
        </p:nvPicPr>
        <p:blipFill>
          <a:blip r:embed="rId6">
            <a:extLst/>
          </a:blip>
          <a:stretch>
            <a:fillRect/>
          </a:stretch>
        </p:blipFill>
        <p:spPr>
          <a:xfrm>
            <a:off x="2444583" y="1267124"/>
            <a:ext cx="6405581" cy="404000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6" name="The long 20th century will in all likelihood be seen in the future as the watershed in human experience:…"/>
          <p:cNvSpPr txBox="1"/>
          <p:nvPr>
            <p:ph type="body" sz="quarter" idx="4294967295"/>
          </p:nvPr>
        </p:nvSpPr>
        <p:spPr>
          <a:xfrm>
            <a:off x="277663" y="1267121"/>
            <a:ext cx="8572501" cy="887214"/>
          </a:xfrm>
          <a:prstGeom prst="rect">
            <a:avLst/>
          </a:prstGeom>
        </p:spPr>
        <p:txBody>
          <a:bodyPr lIns="45718" tIns="45718" rIns="45718" bIns="45718" anchor="t"/>
          <a:lstStyle/>
          <a:p>
            <a:pPr marL="0" indent="0" defTabSz="270341">
              <a:spcBef>
                <a:spcPts val="600"/>
              </a:spcBef>
              <a:buSzTx/>
              <a:buNone/>
              <a:defRPr b="1" sz="1300">
                <a:uFill>
                  <a:solidFill>
                    <a:srgbClr val="000000"/>
                  </a:solidFill>
                </a:uFill>
                <a:latin typeface="+mj-lt"/>
                <a:ea typeface="+mj-ea"/>
                <a:cs typeface="+mj-cs"/>
                <a:sym typeface="Helvetica"/>
              </a:defRPr>
            </a:pPr>
            <a:r>
              <a:t>It’s a Thing for Geezers!</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It’s the flu for them…</a:t>
            </a:r>
          </a:p>
        </p:txBody>
      </p:sp>
      <p:pic>
        <p:nvPicPr>
          <p:cNvPr id="167" name="Image" descr="Image"/>
          <p:cNvPicPr>
            <a:picLocks noChangeAspect="1"/>
          </p:cNvPicPr>
          <p:nvPr/>
        </p:nvPicPr>
        <p:blipFill>
          <a:blip r:embed="rId2">
            <a:extLst/>
          </a:blip>
          <a:stretch>
            <a:fillRect/>
          </a:stretch>
        </p:blipFill>
        <p:spPr>
          <a:xfrm>
            <a:off x="73815" y="2154334"/>
            <a:ext cx="8837049" cy="439158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70"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71"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74"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75"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Catch Our Breath…"/>
          <p:cNvSpPr txBox="1"/>
          <p:nvPr>
            <p:ph type="title"/>
          </p:nvPr>
        </p:nvSpPr>
        <p:spPr>
          <a:xfrm>
            <a:off x="276457" y="-3"/>
            <a:ext cx="8572501" cy="1270005"/>
          </a:xfrm>
          <a:prstGeom prst="rect">
            <a:avLst/>
          </a:prstGeom>
        </p:spPr>
        <p:txBody>
          <a:bodyPr/>
          <a:lstStyle/>
          <a:p>
            <a:pPr/>
            <a:r>
              <a:t>Catch Our Breath…</a:t>
            </a:r>
          </a:p>
        </p:txBody>
      </p:sp>
      <p:sp>
        <p:nvSpPr>
          <p:cNvPr id="17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7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Catch Our Breath…"/>
          <p:cNvSpPr txBox="1"/>
          <p:nvPr>
            <p:ph type="title"/>
          </p:nvPr>
        </p:nvSpPr>
        <p:spPr>
          <a:xfrm>
            <a:off x="276457" y="-3"/>
            <a:ext cx="8572501" cy="1270005"/>
          </a:xfrm>
          <a:prstGeom prst="rect">
            <a:avLst/>
          </a:prstGeom>
        </p:spPr>
        <p:txBody>
          <a:bodyPr/>
          <a:lstStyle/>
          <a:p>
            <a:pPr/>
            <a:r>
              <a:t>Notes</a:t>
            </a:r>
          </a:p>
        </p:txBody>
      </p:sp>
      <p:sp>
        <p:nvSpPr>
          <p:cNvPr id="182"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183"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51459">
              <a:spcBef>
                <a:spcPts val="1200"/>
              </a:spcBef>
              <a:buSzTx/>
              <a:buFont typeface="Arial"/>
              <a:buNone/>
              <a:defRPr b="1" sz="3000">
                <a:uFill>
                  <a:solidFill>
                    <a:srgbClr val="000000"/>
                  </a:solidFill>
                </a:uFill>
                <a:latin typeface="+mj-lt"/>
                <a:ea typeface="+mj-ea"/>
                <a:cs typeface="+mj-cs"/>
                <a:sym typeface="Helvetica"/>
              </a:defRPr>
            </a:pPr>
            <a:r>
              <a:t>Expected convergence:</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Economists have always expected the "convergence"of national productivity levels </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The theoretical logic behind this belief is powerful. </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Will Baumol expressing conventional wisdom</a:t>
            </a:r>
          </a:p>
          <a:p>
            <a:pPr lvl="1" marL="341897" indent="-132347" defTabSz="251459">
              <a:spcBef>
                <a:spcPts val="1200"/>
              </a:spcBef>
              <a:buSzPct val="100000"/>
              <a:defRPr>
                <a:uFill>
                  <a:solidFill>
                    <a:srgbClr val="000000"/>
                  </a:solidFill>
                </a:uFill>
                <a:latin typeface="Times New Roman"/>
                <a:ea typeface="Times New Roman"/>
                <a:cs typeface="Times New Roman"/>
                <a:sym typeface="Times New Roman"/>
              </a:defRPr>
            </a:pPr>
            <a:r>
              <a:t>Personal biography</a:t>
            </a:r>
          </a:p>
        </p:txBody>
      </p:sp>
      <p:sp>
        <p:nvSpPr>
          <p:cNvPr id="61"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276514">
              <a:defRPr sz="5760">
                <a:uFill>
                  <a:solidFill>
                    <a:srgbClr val="000000"/>
                  </a:solidFill>
                </a:uFill>
              </a:defRPr>
            </a:lvl1pPr>
          </a:lstStyle>
          <a:p>
            <a:pPr/>
            <a:r>
              <a:t>Convergence’s Absence</a:t>
            </a:r>
          </a:p>
        </p:txBody>
      </p:sp>
      <p:sp>
        <p:nvSpPr>
          <p:cNvPr id="62"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63" name="Image" descr="Image"/>
          <p:cNvPicPr>
            <a:picLocks noChangeAspect="1"/>
          </p:cNvPicPr>
          <p:nvPr/>
        </p:nvPicPr>
        <p:blipFill>
          <a:blip r:embed="rId2">
            <a:extLst/>
          </a:blip>
          <a:stretch>
            <a:fillRect/>
          </a:stretch>
        </p:blipFill>
        <p:spPr>
          <a:xfrm>
            <a:off x="4949799" y="3766979"/>
            <a:ext cx="3900366" cy="2720182"/>
          </a:xfrm>
          <a:prstGeom prst="rect">
            <a:avLst/>
          </a:prstGeom>
          <a:ln w="12700">
            <a:miter lim="400000"/>
          </a:ln>
        </p:spPr>
      </p:pic>
      <p:pic>
        <p:nvPicPr>
          <p:cNvPr id="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952" y="6068733"/>
            <a:ext cx="571501" cy="571501"/>
          </a:xfrm>
          <a:prstGeom prst="rect">
            <a:avLst/>
          </a:prstGeom>
          <a:ln w="12700">
            <a:miter lim="400000"/>
          </a:ln>
        </p:spPr>
      </p:pic>
      <p:pic>
        <p:nvPicPr>
          <p:cNvPr id="65" name="Image" descr="Image"/>
          <p:cNvPicPr>
            <a:picLocks noChangeAspect="1"/>
          </p:cNvPicPr>
          <p:nvPr/>
        </p:nvPicPr>
        <p:blipFill>
          <a:blip r:embed="rId6">
            <a:extLst/>
          </a:blip>
          <a:stretch>
            <a:fillRect/>
          </a:stretch>
        </p:blipFill>
        <p:spPr>
          <a:xfrm>
            <a:off x="4949799" y="1022645"/>
            <a:ext cx="4079214" cy="274433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9601654" fill="hold"/>
                                        <p:tgtEl>
                                          <p:spTgt spid="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181051">
              <a:spcBef>
                <a:spcPts val="800"/>
              </a:spcBef>
              <a:buSzTx/>
              <a:buFont typeface="Arial"/>
              <a:buNone/>
              <a:defRPr b="1" sz="2160">
                <a:uFill>
                  <a:solidFill>
                    <a:srgbClr val="000000"/>
                  </a:solidFill>
                </a:uFill>
                <a:latin typeface="+mj-lt"/>
                <a:ea typeface="+mj-ea"/>
                <a:cs typeface="+mj-cs"/>
                <a:sym typeface="Helvetica"/>
              </a:defRPr>
            </a:pPr>
            <a:r>
              <a:t>Expected by everyone—even Marx—back to before 1850:</a:t>
            </a:r>
          </a:p>
          <a:p>
            <a:pPr marL="95289"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The theoretical logic behind this belief is powerful. </a:t>
            </a:r>
          </a:p>
          <a:p>
            <a:pPr lvl="1" marL="246165"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The per capita income edge of the West is based on its application of the storehouse of industrial and administrative technology of the Industrial Revolution. </a:t>
            </a:r>
          </a:p>
          <a:p>
            <a:pPr lvl="1" marL="246165"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This storehouse is open: modern technology is a public good. </a:t>
            </a:r>
          </a:p>
          <a:p>
            <a:pPr lvl="1" marL="246165"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 The benefits of tapping this storehouse are great</a:t>
            </a:r>
          </a:p>
          <a:p>
            <a:pPr lvl="1" marL="246165"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So nations will strain every nerve to assimilate modern technology and their incomes will converge to those of industrial nations. </a:t>
            </a:r>
          </a:p>
        </p:txBody>
      </p:sp>
      <p:sp>
        <p:nvSpPr>
          <p:cNvPr id="68"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201625">
              <a:defRPr sz="4200">
                <a:solidFill>
                  <a:srgbClr val="000080"/>
                </a:solidFill>
                <a:uFill>
                  <a:solidFill>
                    <a:srgbClr val="000000"/>
                  </a:solidFill>
                </a:uFill>
              </a:defRPr>
            </a:lvl1pPr>
          </a:lstStyle>
          <a:p>
            <a:pPr/>
            <a:r>
              <a:t>Convergence’s Theoretical Logic</a:t>
            </a:r>
          </a:p>
        </p:txBody>
      </p:sp>
      <p:sp>
        <p:nvSpPr>
          <p:cNvPr id="69"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70" name="Image" descr="Image"/>
          <p:cNvPicPr>
            <a:picLocks noChangeAspect="1"/>
          </p:cNvPicPr>
          <p:nvPr/>
        </p:nvPicPr>
        <p:blipFill>
          <a:blip r:embed="rId2">
            <a:extLst/>
          </a:blip>
          <a:stretch>
            <a:fillRect/>
          </a:stretch>
        </p:blipFill>
        <p:spPr>
          <a:xfrm>
            <a:off x="4949799" y="1270000"/>
            <a:ext cx="3900366" cy="2624012"/>
          </a:xfrm>
          <a:prstGeom prst="rect">
            <a:avLst/>
          </a:prstGeom>
          <a:ln w="12700">
            <a:miter lim="400000"/>
          </a:ln>
        </p:spPr>
      </p:pic>
      <p:pic>
        <p:nvPicPr>
          <p:cNvPr id="71" name="Image" descr="Image"/>
          <p:cNvPicPr>
            <a:picLocks noChangeAspect="1"/>
          </p:cNvPicPr>
          <p:nvPr/>
        </p:nvPicPr>
        <p:blipFill>
          <a:blip r:embed="rId3">
            <a:extLst/>
          </a:blip>
          <a:stretch>
            <a:fillRect/>
          </a:stretch>
        </p:blipFill>
        <p:spPr>
          <a:xfrm>
            <a:off x="4949799" y="3766979"/>
            <a:ext cx="3900366" cy="2720182"/>
          </a:xfrm>
          <a:prstGeom prst="rect">
            <a:avLst/>
          </a:prstGeom>
          <a:ln w="12700">
            <a:miter lim="400000"/>
          </a:ln>
        </p:spPr>
      </p:pic>
      <p:pic>
        <p:nvPicPr>
          <p:cNvPr id="7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687" y="602893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933334" fill="hold"/>
                                        <p:tgtEl>
                                          <p:spTgt spid="7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193624">
              <a:spcBef>
                <a:spcPts val="900"/>
              </a:spcBef>
              <a:buSzTx/>
              <a:buFont typeface="Arial"/>
              <a:buNone/>
              <a:defRPr b="1" sz="2309">
                <a:uFill>
                  <a:solidFill>
                    <a:srgbClr val="000000"/>
                  </a:solidFill>
                </a:uFill>
                <a:latin typeface="+mj-lt"/>
                <a:ea typeface="+mj-ea"/>
                <a:cs typeface="+mj-cs"/>
                <a:sym typeface="Helvetica"/>
              </a:defRPr>
            </a:pPr>
            <a:r>
              <a:t>Looking at today’s rich countries traps you into looking at a very selected sample:</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Suppose you look at all countries that had achieved substantial economic progress by 1870? </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Then you add Argentina, Chile, East Germany, Ireland, Portugal, New Zealand, and Spain</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And suppose you add some awareness that our data in 1870 is measured with substantial error</a:t>
            </a:r>
          </a:p>
          <a:p>
            <a:pPr lvl="1" marL="263260"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Error uncorrelated with our estimates of prosperity today </a:t>
            </a:r>
          </a:p>
        </p:txBody>
      </p:sp>
      <p:sp>
        <p:nvSpPr>
          <p:cNvPr id="75"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But the Now-Rich Sixteen Is the Wrong Group to Look at</a:t>
            </a:r>
          </a:p>
        </p:txBody>
      </p:sp>
      <p:sp>
        <p:nvSpPr>
          <p:cNvPr id="76"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77"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30952" y="6081998"/>
            <a:ext cx="571501" cy="571501"/>
          </a:xfrm>
          <a:prstGeom prst="rect">
            <a:avLst/>
          </a:prstGeom>
          <a:ln w="12700">
            <a:miter lim="400000"/>
          </a:ln>
        </p:spPr>
      </p:pic>
      <p:pic>
        <p:nvPicPr>
          <p:cNvPr id="78" name="Image" descr="Image"/>
          <p:cNvPicPr>
            <a:picLocks noChangeAspect="1"/>
          </p:cNvPicPr>
          <p:nvPr/>
        </p:nvPicPr>
        <p:blipFill>
          <a:blip r:embed="rId5">
            <a:extLst/>
          </a:blip>
          <a:stretch>
            <a:fillRect/>
          </a:stretch>
        </p:blipFill>
        <p:spPr>
          <a:xfrm>
            <a:off x="4791787" y="3990180"/>
            <a:ext cx="4058377" cy="2867820"/>
          </a:xfrm>
          <a:prstGeom prst="rect">
            <a:avLst/>
          </a:prstGeom>
          <a:ln w="12700">
            <a:miter lim="400000"/>
          </a:ln>
        </p:spPr>
      </p:pic>
      <p:pic>
        <p:nvPicPr>
          <p:cNvPr id="79" name="Image" descr="Image"/>
          <p:cNvPicPr>
            <a:picLocks noChangeAspect="1"/>
          </p:cNvPicPr>
          <p:nvPr/>
        </p:nvPicPr>
        <p:blipFill>
          <a:blip r:embed="rId6">
            <a:extLst/>
          </a:blip>
          <a:stretch>
            <a:fillRect/>
          </a:stretch>
        </p:blipFill>
        <p:spPr>
          <a:xfrm>
            <a:off x="96504" y="0"/>
            <a:ext cx="9047496" cy="630987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3820007" fill="hold"/>
                                        <p:tgtEl>
                                          <p:spTgt spid="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7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01167">
              <a:spcBef>
                <a:spcPts val="900"/>
              </a:spcBef>
              <a:buSzTx/>
              <a:buFont typeface="Arial"/>
              <a:buNone/>
              <a:defRPr b="1">
                <a:uFill>
                  <a:solidFill>
                    <a:srgbClr val="000000"/>
                  </a:solidFill>
                </a:uFill>
                <a:latin typeface="+mj-lt"/>
                <a:ea typeface="+mj-ea"/>
                <a:cs typeface="+mj-cs"/>
                <a:sym typeface="Helvetica"/>
              </a:defRPr>
            </a:pPr>
            <a:r>
              <a:t>Do these two things:</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Then any convergence tendency in the data disappears</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This is much stronger than “there is divergence because some countries had good institutions, and others could not learn”</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This is, rather: “even if you have good institutions at one particular point in time, it can still get very messed up”</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But perhaps the once-rich twenty-two contained some countries that were rich by accident, and thus should not be in a sample of countries that had successfully developed “modernizing institutions”?</a:t>
            </a:r>
          </a:p>
        </p:txBody>
      </p:sp>
      <p:sp>
        <p:nvSpPr>
          <p:cNvPr id="82"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7223">
              <a:defRPr sz="3900">
                <a:solidFill>
                  <a:srgbClr val="000080"/>
                </a:solidFill>
                <a:uFill>
                  <a:solidFill>
                    <a:srgbClr val="000000"/>
                  </a:solidFill>
                </a:uFill>
              </a:defRPr>
            </a:lvl1pPr>
          </a:lstStyle>
          <a:p>
            <a:pPr/>
            <a:r>
              <a:t>There Is No Convergence Tendency</a:t>
            </a:r>
          </a:p>
        </p:txBody>
      </p:sp>
      <p:sp>
        <p:nvSpPr>
          <p:cNvPr id="83"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84" name="Image" descr="Image"/>
          <p:cNvPicPr>
            <a:picLocks noChangeAspect="1"/>
          </p:cNvPicPr>
          <p:nvPr/>
        </p:nvPicPr>
        <p:blipFill>
          <a:blip r:embed="rId2">
            <a:extLst/>
          </a:blip>
          <a:stretch>
            <a:fillRect/>
          </a:stretch>
        </p:blipFill>
        <p:spPr>
          <a:xfrm>
            <a:off x="4526447" y="3802680"/>
            <a:ext cx="4323717" cy="3055320"/>
          </a:xfrm>
          <a:prstGeom prst="rect">
            <a:avLst/>
          </a:prstGeom>
          <a:ln w="12700">
            <a:miter lim="400000"/>
          </a:ln>
        </p:spPr>
      </p:pic>
      <p:pic>
        <p:nvPicPr>
          <p:cNvPr id="85" name="Image" descr="Image"/>
          <p:cNvPicPr>
            <a:picLocks noChangeAspect="1"/>
          </p:cNvPicPr>
          <p:nvPr/>
        </p:nvPicPr>
        <p:blipFill>
          <a:blip r:embed="rId3">
            <a:extLst/>
          </a:blip>
          <a:stretch>
            <a:fillRect/>
          </a:stretch>
        </p:blipFill>
        <p:spPr>
          <a:xfrm>
            <a:off x="4949799" y="1270000"/>
            <a:ext cx="3900366" cy="2720181"/>
          </a:xfrm>
          <a:prstGeom prst="rect">
            <a:avLst/>
          </a:prstGeom>
          <a:ln w="12700">
            <a:miter lim="400000"/>
          </a:ln>
        </p:spPr>
      </p:pic>
      <p:pic>
        <p:nvPicPr>
          <p:cNvPr id="8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687" y="60687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7600006" fill="hold"/>
                                        <p:tgtEl>
                                          <p:spTgt spid="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8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31343">
              <a:spcBef>
                <a:spcPts val="1100"/>
              </a:spcBef>
              <a:buSzTx/>
              <a:buFont typeface="Arial"/>
              <a:buNone/>
              <a:defRPr b="1" sz="2760">
                <a:uFill>
                  <a:solidFill>
                    <a:srgbClr val="000000"/>
                  </a:solidFill>
                </a:uFill>
                <a:latin typeface="+mj-lt"/>
                <a:ea typeface="+mj-ea"/>
                <a:cs typeface="+mj-cs"/>
                <a:sym typeface="Helvetica"/>
              </a:defRPr>
            </a:pPr>
            <a:r>
              <a:t>Might the once-rich twenty-two also be the wrong group to look at?:</a:t>
            </a:r>
          </a:p>
          <a:p>
            <a:pPr marL="121759" indent="-121759" defTabSz="231343">
              <a:spcBef>
                <a:spcPts val="1100"/>
              </a:spcBef>
              <a:buSzPct val="100000"/>
              <a:defRPr sz="2208">
                <a:uFill>
                  <a:solidFill>
                    <a:srgbClr val="000000"/>
                  </a:solidFill>
                </a:uFill>
                <a:latin typeface="Times New Roman"/>
                <a:ea typeface="Times New Roman"/>
                <a:cs typeface="Times New Roman"/>
                <a:sym typeface="Times New Roman"/>
              </a:defRPr>
            </a:pPr>
            <a:r>
              <a:t>Perhaps the once-rich twenty-two contained some countries that were rich by accident</a:t>
            </a:r>
          </a:p>
          <a:p>
            <a:pPr marL="121759" indent="-121759" defTabSz="231343">
              <a:spcBef>
                <a:spcPts val="1100"/>
              </a:spcBef>
              <a:buSzPct val="100000"/>
              <a:defRPr sz="2208">
                <a:uFill>
                  <a:solidFill>
                    <a:srgbClr val="000000"/>
                  </a:solidFill>
                </a:uFill>
                <a:latin typeface="Times New Roman"/>
                <a:ea typeface="Times New Roman"/>
                <a:cs typeface="Times New Roman"/>
                <a:sym typeface="Times New Roman"/>
              </a:defRPr>
            </a:pPr>
            <a:r>
              <a:t>Consider OPEC today</a:t>
            </a:r>
          </a:p>
          <a:p>
            <a:pPr marL="121759" indent="-121759" defTabSz="231343">
              <a:spcBef>
                <a:spcPts val="1100"/>
              </a:spcBef>
              <a:buSzPct val="100000"/>
              <a:defRPr sz="2208">
                <a:uFill>
                  <a:solidFill>
                    <a:srgbClr val="000000"/>
                  </a:solidFill>
                </a:uFill>
                <a:latin typeface="Times New Roman"/>
                <a:ea typeface="Times New Roman"/>
                <a:cs typeface="Times New Roman"/>
                <a:sym typeface="Times New Roman"/>
              </a:defRPr>
            </a:pPr>
            <a:r>
              <a:t>Countries rich by accident thus should not be in a sample of countries that had successfully developed “modernizing institutions”</a:t>
            </a:r>
          </a:p>
        </p:txBody>
      </p:sp>
      <p:sp>
        <p:nvSpPr>
          <p:cNvPr id="89"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221787">
              <a:defRPr sz="4619">
                <a:solidFill>
                  <a:srgbClr val="000080"/>
                </a:solidFill>
                <a:uFill>
                  <a:solidFill>
                    <a:srgbClr val="000000"/>
                  </a:solidFill>
                </a:uFill>
              </a:defRPr>
            </a:lvl1pPr>
          </a:lstStyle>
          <a:p>
            <a:pPr/>
            <a:r>
              <a:t>Can You Rescue Convergence</a:t>
            </a:r>
          </a:p>
        </p:txBody>
      </p:sp>
      <p:sp>
        <p:nvSpPr>
          <p:cNvPr id="90"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91" name="Image" descr="Image"/>
          <p:cNvPicPr>
            <a:picLocks noChangeAspect="1"/>
          </p:cNvPicPr>
          <p:nvPr/>
        </p:nvPicPr>
        <p:blipFill>
          <a:blip r:embed="rId2">
            <a:extLst/>
          </a:blip>
          <a:stretch>
            <a:fillRect/>
          </a:stretch>
        </p:blipFill>
        <p:spPr>
          <a:xfrm>
            <a:off x="4526447" y="3802680"/>
            <a:ext cx="4323717" cy="3055320"/>
          </a:xfrm>
          <a:prstGeom prst="rect">
            <a:avLst/>
          </a:prstGeom>
          <a:ln w="12700">
            <a:miter lim="400000"/>
          </a:ln>
        </p:spPr>
      </p:pic>
      <p:pic>
        <p:nvPicPr>
          <p:cNvPr id="92" name="Image" descr="Image"/>
          <p:cNvPicPr>
            <a:picLocks noChangeAspect="1"/>
          </p:cNvPicPr>
          <p:nvPr/>
        </p:nvPicPr>
        <p:blipFill>
          <a:blip r:embed="rId3">
            <a:extLst/>
          </a:blip>
          <a:stretch>
            <a:fillRect/>
          </a:stretch>
        </p:blipFill>
        <p:spPr>
          <a:xfrm>
            <a:off x="4949799" y="1270000"/>
            <a:ext cx="3900366" cy="2720181"/>
          </a:xfrm>
          <a:prstGeom prst="rect">
            <a:avLst/>
          </a:prstGeom>
          <a:ln w="12700">
            <a:miter lim="400000"/>
          </a:ln>
        </p:spPr>
      </p:pic>
      <p:pic>
        <p:nvPicPr>
          <p:cNvPr id="9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0952" y="60687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9546669" fill="hold"/>
                                        <p:tgtEl>
                                          <p:spTgt spid="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9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158419">
              <a:spcBef>
                <a:spcPts val="700"/>
              </a:spcBef>
              <a:buSzTx/>
              <a:buFont typeface="Arial"/>
              <a:buNone/>
              <a:defRPr b="1" sz="1890">
                <a:uFill>
                  <a:solidFill>
                    <a:srgbClr val="000000"/>
                  </a:solidFill>
                </a:uFill>
                <a:latin typeface="+mj-lt"/>
                <a:ea typeface="+mj-ea"/>
                <a:cs typeface="+mj-cs"/>
                <a:sym typeface="Helvetica"/>
              </a:defRPr>
            </a:pPr>
            <a:r>
              <a:t>Let’s look at investors’ judgments as of 1913:</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volume of overseas investment poured into the additional nations by investors from London and Paris between 1870 and 1913 tells us that investors thought these nation's development prospects good </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six non-European nations among the top ten recipients of investment per capita from France and Britain, and four of the five top recipients of investment belong to the once- rich twenty-two</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Every pound or franc invested is an explicit bet that the recipient country's rate of profit will remain high and an implicit bet that its rate of economic growth would be rapid</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coincidence of the nations added on a per capita income basis and the nations that would have been added on a foreign investment basis is powerful evidence that these nations do belong in the potential convergence club</a:t>
            </a:r>
          </a:p>
        </p:txBody>
      </p:sp>
      <p:sp>
        <p:nvSpPr>
          <p:cNvPr id="96"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92984">
              <a:defRPr sz="4020">
                <a:solidFill>
                  <a:srgbClr val="000080"/>
                </a:solidFill>
                <a:uFill>
                  <a:solidFill>
                    <a:srgbClr val="000000"/>
                  </a:solidFill>
                </a:uFill>
              </a:defRPr>
            </a:lvl1pPr>
          </a:lstStyle>
          <a:p>
            <a:pPr/>
            <a:r>
              <a:t>What Did People Think at the Time</a:t>
            </a:r>
          </a:p>
        </p:txBody>
      </p:sp>
      <p:sp>
        <p:nvSpPr>
          <p:cNvPr id="97"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98" name="Image" descr="Image"/>
          <p:cNvPicPr>
            <a:picLocks noChangeAspect="1"/>
          </p:cNvPicPr>
          <p:nvPr/>
        </p:nvPicPr>
        <p:blipFill>
          <a:blip r:embed="rId2">
            <a:extLst/>
          </a:blip>
          <a:stretch>
            <a:fillRect/>
          </a:stretch>
        </p:blipFill>
        <p:spPr>
          <a:xfrm>
            <a:off x="4526448" y="1270000"/>
            <a:ext cx="4323717" cy="3055320"/>
          </a:xfrm>
          <a:prstGeom prst="rect">
            <a:avLst/>
          </a:prstGeom>
          <a:ln w="12700">
            <a:miter lim="400000"/>
          </a:ln>
        </p:spPr>
      </p:pic>
      <p:pic>
        <p:nvPicPr>
          <p:cNvPr id="9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7277" y="602893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1454986" fill="hold"/>
                                        <p:tgtEl>
                                          <p:spTgt spid="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9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In historical perspective:…"/>
          <p:cNvSpPr txBox="1"/>
          <p:nvPr>
            <p:ph type="body" idx="4294967295"/>
          </p:nvPr>
        </p:nvSpPr>
        <p:spPr>
          <a:xfrm>
            <a:off x="277663" y="1270000"/>
            <a:ext cx="5177774" cy="4912706"/>
          </a:xfrm>
          <a:prstGeom prst="rect">
            <a:avLst/>
          </a:prstGeom>
        </p:spPr>
        <p:txBody>
          <a:bodyPr lIns="45718" tIns="45718" rIns="45718" bIns="45718" anchor="t"/>
          <a:lstStyle/>
          <a:p>
            <a:pPr marL="0" indent="0" defTabSz="193624">
              <a:spcBef>
                <a:spcPts val="900"/>
              </a:spcBef>
              <a:buSzTx/>
              <a:buFont typeface="Arial"/>
              <a:buNone/>
              <a:defRPr b="1" sz="2309">
                <a:uFill>
                  <a:solidFill>
                    <a:srgbClr val="000000"/>
                  </a:solidFill>
                </a:uFill>
                <a:latin typeface="+mj-lt"/>
                <a:ea typeface="+mj-ea"/>
                <a:cs typeface="+mj-cs"/>
                <a:sym typeface="Helvetica"/>
              </a:defRPr>
            </a:pPr>
            <a:r>
              <a:t>Patel, Sandefur, and Subramanian: “Our basic point doesn’t even require regressions”</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But they do them nonetheless</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Their argument is that there did not use to be convergence—back before 1990 there was not: there was divergence</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But something changed between 1990 and 2000</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And since 2000 there has been strong “convergence”</a:t>
            </a:r>
          </a:p>
          <a:p>
            <a:pPr lvl="1" marL="263260"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There is every reason to think—hope—that this strong convergence will continue into the future</a:t>
            </a:r>
          </a:p>
          <a:p>
            <a:pPr lvl="1" marL="263260"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What is this post-2000 convergence due to? We can think about that at the end…</a:t>
            </a:r>
          </a:p>
        </p:txBody>
      </p:sp>
      <p:sp>
        <p:nvSpPr>
          <p:cNvPr id="102" name="Globalization Advances and Retreats"/>
          <p:cNvSpPr txBox="1"/>
          <p:nvPr>
            <p:ph type="title" idx="4294967295"/>
          </p:nvPr>
        </p:nvSpPr>
        <p:spPr>
          <a:xfrm>
            <a:off x="277663" y="-2"/>
            <a:ext cx="8572501" cy="1270003"/>
          </a:xfrm>
          <a:prstGeom prst="rect">
            <a:avLst/>
          </a:prstGeom>
        </p:spPr>
        <p:txBody>
          <a:bodyPr lIns="45718" tIns="45718" rIns="45718" bIns="45718"/>
          <a:lstStyle/>
          <a:p>
            <a:pPr defTabSz="181462">
              <a:defRPr sz="3780">
                <a:uFill>
                  <a:solidFill>
                    <a:srgbClr val="000000"/>
                  </a:solidFill>
                </a:uFill>
              </a:defRPr>
            </a:pPr>
            <a:r>
              <a:t>There </a:t>
            </a:r>
            <a:r>
              <a:rPr i="1"/>
              <a:t>Was</a:t>
            </a:r>
            <a:r>
              <a:t> No Convergence Tendency</a:t>
            </a:r>
          </a:p>
        </p:txBody>
      </p:sp>
      <p:sp>
        <p:nvSpPr>
          <p:cNvPr id="103"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1:40</a:t>
            </a:r>
          </a:p>
        </p:txBody>
      </p:sp>
      <p:pic>
        <p:nvPicPr>
          <p:cNvPr id="104" name="Image" descr="Image"/>
          <p:cNvPicPr>
            <a:picLocks noChangeAspect="1"/>
          </p:cNvPicPr>
          <p:nvPr/>
        </p:nvPicPr>
        <p:blipFill>
          <a:blip r:embed="rId2">
            <a:extLst/>
          </a:blip>
          <a:stretch>
            <a:fillRect/>
          </a:stretch>
        </p:blipFill>
        <p:spPr>
          <a:xfrm>
            <a:off x="5455437" y="1270000"/>
            <a:ext cx="3394728" cy="5217161"/>
          </a:xfrm>
          <a:prstGeom prst="rect">
            <a:avLst/>
          </a:prstGeom>
          <a:ln w="12700">
            <a:miter lim="400000"/>
          </a:ln>
        </p:spPr>
      </p:pic>
      <p:pic>
        <p:nvPicPr>
          <p:cNvPr id="1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952" y="605546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583335" fill="hold"/>
                                        <p:tgtEl>
                                          <p:spTgt spid="1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5"/>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